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D7F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4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66EE230-39BF-4714-9C58-069A5330764C}" type="datetimeFigureOut">
              <a:rPr lang="en-GB" smtClean="0"/>
              <a:t>28/06/2014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A85311-63E0-44B5-9450-5A413D756775}"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6EE230-39BF-4714-9C58-069A5330764C}" type="datetimeFigureOut">
              <a:rPr lang="en-GB" smtClean="0"/>
              <a:t>28/06/2014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A85311-63E0-44B5-9450-5A413D75677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6EE230-39BF-4714-9C58-069A5330764C}" type="datetimeFigureOut">
              <a:rPr lang="en-GB" smtClean="0"/>
              <a:t>28/06/2014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A85311-63E0-44B5-9450-5A413D75677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6EE230-39BF-4714-9C58-069A5330764C}" type="datetimeFigureOut">
              <a:rPr lang="en-GB" smtClean="0"/>
              <a:t>28/06/2014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A85311-63E0-44B5-9450-5A413D756775}"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6EE230-39BF-4714-9C58-069A5330764C}" type="datetimeFigureOut">
              <a:rPr lang="en-GB" smtClean="0"/>
              <a:t>28/06/2014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A85311-63E0-44B5-9450-5A413D756775}"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66EE230-39BF-4714-9C58-069A5330764C}" type="datetimeFigureOut">
              <a:rPr lang="en-GB" smtClean="0"/>
              <a:t>28/06/2014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A85311-63E0-44B5-9450-5A413D756775}"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66EE230-39BF-4714-9C58-069A5330764C}" type="datetimeFigureOut">
              <a:rPr lang="en-GB" smtClean="0"/>
              <a:t>28/06/2014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AA85311-63E0-44B5-9450-5A413D756775}"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66EE230-39BF-4714-9C58-069A5330764C}" type="datetimeFigureOut">
              <a:rPr lang="en-GB" smtClean="0"/>
              <a:t>28/06/2014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AA85311-63E0-44B5-9450-5A413D75677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6EE230-39BF-4714-9C58-069A5330764C}" type="datetimeFigureOut">
              <a:rPr lang="en-GB" smtClean="0"/>
              <a:t>28/06/2014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AA85311-63E0-44B5-9450-5A413D75677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6EE230-39BF-4714-9C58-069A5330764C}" type="datetimeFigureOut">
              <a:rPr lang="en-GB" smtClean="0"/>
              <a:t>28/06/2014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A85311-63E0-44B5-9450-5A413D756775}"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6EE230-39BF-4714-9C58-069A5330764C}" type="datetimeFigureOut">
              <a:rPr lang="en-GB" smtClean="0"/>
              <a:t>28/06/2014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A85311-63E0-44B5-9450-5A413D756775}"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6EE230-39BF-4714-9C58-069A5330764C}" type="datetimeFigureOut">
              <a:rPr lang="en-GB" smtClean="0"/>
              <a:t>28/06/2014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A85311-63E0-44B5-9450-5A413D756775}"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484784"/>
            <a:ext cx="7772400" cy="1179562"/>
          </a:xfrm>
          <a:solidFill>
            <a:schemeClr val="accent6">
              <a:lumMod val="60000"/>
              <a:lumOff val="40000"/>
            </a:schemeClr>
          </a:solidFill>
          <a:ln w="19050">
            <a:solidFill>
              <a:schemeClr val="tx1"/>
            </a:solidFill>
          </a:ln>
        </p:spPr>
        <p:txBody>
          <a:bodyPr/>
          <a:lstStyle/>
          <a:p>
            <a:r>
              <a:rPr lang="en-GB" b="1" dirty="0" smtClean="0"/>
              <a:t>Types of Plate Boundary</a:t>
            </a:r>
            <a:endParaRPr lang="en-GB" b="1" dirty="0"/>
          </a:p>
        </p:txBody>
      </p:sp>
      <p:sp>
        <p:nvSpPr>
          <p:cNvPr id="3" name="Subtitle 2"/>
          <p:cNvSpPr>
            <a:spLocks noGrp="1"/>
          </p:cNvSpPr>
          <p:nvPr>
            <p:ph type="subTitle" idx="1"/>
          </p:nvPr>
        </p:nvSpPr>
        <p:spPr>
          <a:xfrm>
            <a:off x="0" y="0"/>
            <a:ext cx="9144000" cy="1052736"/>
          </a:xfrm>
          <a:solidFill>
            <a:schemeClr val="accent2">
              <a:lumMod val="40000"/>
              <a:lumOff val="60000"/>
            </a:schemeClr>
          </a:solidFill>
          <a:ln w="19050">
            <a:solidFill>
              <a:schemeClr val="tx1"/>
            </a:solidFill>
          </a:ln>
        </p:spPr>
        <p:txBody>
          <a:bodyPr>
            <a:normAutofit fontScale="85000" lnSpcReduction="20000"/>
          </a:bodyPr>
          <a:lstStyle/>
          <a:p>
            <a:endParaRPr lang="en-GB" sz="800" dirty="0" smtClean="0">
              <a:solidFill>
                <a:schemeClr val="tx1"/>
              </a:solidFill>
            </a:endParaRPr>
          </a:p>
          <a:p>
            <a:r>
              <a:rPr lang="en-GB" dirty="0" smtClean="0">
                <a:solidFill>
                  <a:schemeClr val="tx1"/>
                </a:solidFill>
              </a:rPr>
              <a:t>Unit 1: Topic 1: Restless Earth</a:t>
            </a:r>
          </a:p>
          <a:p>
            <a:r>
              <a:rPr lang="en-GB" dirty="0" smtClean="0">
                <a:solidFill>
                  <a:schemeClr val="tx1"/>
                </a:solidFill>
              </a:rPr>
              <a:t>1.1. How and why do the Earth’s tectonic plates move?</a:t>
            </a:r>
            <a:endParaRPr lang="en-GB" dirty="0">
              <a:solidFill>
                <a:schemeClr val="tx1"/>
              </a:solidFill>
            </a:endParaRPr>
          </a:p>
        </p:txBody>
      </p:sp>
      <p:sp>
        <p:nvSpPr>
          <p:cNvPr id="4" name="TextBox 3"/>
          <p:cNvSpPr txBox="1"/>
          <p:nvPr/>
        </p:nvSpPr>
        <p:spPr>
          <a:xfrm>
            <a:off x="683568" y="2996952"/>
            <a:ext cx="7776864" cy="3000821"/>
          </a:xfrm>
          <a:prstGeom prst="rect">
            <a:avLst/>
          </a:prstGeom>
          <a:solidFill>
            <a:schemeClr val="accent5">
              <a:lumMod val="60000"/>
              <a:lumOff val="40000"/>
            </a:schemeClr>
          </a:solidFill>
          <a:ln w="19050">
            <a:solidFill>
              <a:schemeClr val="tx1"/>
            </a:solidFill>
          </a:ln>
        </p:spPr>
        <p:txBody>
          <a:bodyPr wrap="square" rtlCol="0">
            <a:spAutoFit/>
          </a:bodyPr>
          <a:lstStyle/>
          <a:p>
            <a:pPr algn="ctr"/>
            <a:r>
              <a:rPr lang="en-GB" sz="2700" b="1" dirty="0" smtClean="0"/>
              <a:t>Lesson Objectives</a:t>
            </a:r>
          </a:p>
          <a:p>
            <a:pPr algn="ctr"/>
            <a:r>
              <a:rPr lang="en-GB" sz="2700" dirty="0" smtClean="0"/>
              <a:t>To be able to describe the identify and name the three main types of plate boundary </a:t>
            </a:r>
          </a:p>
          <a:p>
            <a:pPr algn="ctr"/>
            <a:r>
              <a:rPr lang="en-GB" sz="2700" dirty="0" smtClean="0"/>
              <a:t>To be able to describe the processes that occur at each plate boundary.</a:t>
            </a:r>
          </a:p>
          <a:p>
            <a:pPr algn="ctr"/>
            <a:r>
              <a:rPr lang="en-GB" sz="2700" dirty="0" smtClean="0"/>
              <a:t>To be able to draw a diagram of what happens at each.</a:t>
            </a:r>
          </a:p>
          <a:p>
            <a:pPr algn="ctr"/>
            <a:r>
              <a:rPr lang="en-GB" sz="2700" dirty="0" smtClean="0"/>
              <a:t>To be able to give examples of each. </a:t>
            </a:r>
            <a:endParaRPr lang="en-GB" sz="27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08912" cy="1143000"/>
          </a:xfrm>
          <a:solidFill>
            <a:schemeClr val="accent6">
              <a:lumMod val="60000"/>
              <a:lumOff val="40000"/>
            </a:schemeClr>
          </a:solidFill>
          <a:ln w="19050">
            <a:solidFill>
              <a:schemeClr val="tx1"/>
            </a:solidFill>
          </a:ln>
        </p:spPr>
        <p:txBody>
          <a:bodyPr/>
          <a:lstStyle/>
          <a:p>
            <a:r>
              <a:rPr lang="en-GB" b="1" dirty="0" smtClean="0"/>
              <a:t>Conservative Plate Boundary </a:t>
            </a:r>
            <a:endParaRPr lang="en-GB" b="1" dirty="0"/>
          </a:p>
        </p:txBody>
      </p:sp>
      <p:pic>
        <p:nvPicPr>
          <p:cNvPr id="8" name="Content Placeholder 7" descr="169_bitesize_ks3_geography_tectonics_plateconservative_516.png"/>
          <p:cNvPicPr>
            <a:picLocks noGrp="1" noChangeAspect="1"/>
          </p:cNvPicPr>
          <p:nvPr>
            <p:ph sz="half" idx="1"/>
          </p:nvPr>
        </p:nvPicPr>
        <p:blipFill>
          <a:blip r:embed="rId2" cstate="print"/>
          <a:stretch>
            <a:fillRect/>
          </a:stretch>
        </p:blipFill>
        <p:spPr>
          <a:xfrm>
            <a:off x="395536" y="1916832"/>
            <a:ext cx="4038600" cy="3803798"/>
          </a:xfrm>
        </p:spPr>
      </p:pic>
      <p:sp>
        <p:nvSpPr>
          <p:cNvPr id="9" name="TextBox 8"/>
          <p:cNvSpPr txBox="1"/>
          <p:nvPr/>
        </p:nvSpPr>
        <p:spPr>
          <a:xfrm>
            <a:off x="4499992" y="1700808"/>
            <a:ext cx="4176464" cy="4524315"/>
          </a:xfrm>
          <a:prstGeom prst="rect">
            <a:avLst/>
          </a:prstGeom>
          <a:solidFill>
            <a:schemeClr val="accent5">
              <a:lumMod val="40000"/>
              <a:lumOff val="60000"/>
            </a:schemeClr>
          </a:solidFill>
          <a:ln w="19050">
            <a:solidFill>
              <a:schemeClr val="tx1"/>
            </a:solidFill>
          </a:ln>
        </p:spPr>
        <p:txBody>
          <a:bodyPr wrap="square" rtlCol="0">
            <a:spAutoFit/>
          </a:bodyPr>
          <a:lstStyle/>
          <a:p>
            <a:pPr algn="ctr"/>
            <a:r>
              <a:rPr lang="en-GB" sz="2400" dirty="0"/>
              <a:t>This plate boundary is where two plates are moving past each other in opposite directions, or in the same direction at different speeds. </a:t>
            </a:r>
            <a:r>
              <a:rPr lang="en-GB" sz="2400" dirty="0" smtClean="0"/>
              <a:t/>
            </a:r>
            <a:br>
              <a:rPr lang="en-GB" sz="2400" dirty="0" smtClean="0"/>
            </a:br>
            <a:r>
              <a:rPr lang="en-GB" sz="2400" dirty="0" smtClean="0"/>
              <a:t/>
            </a:r>
            <a:br>
              <a:rPr lang="en-GB" sz="2400" dirty="0" smtClean="0"/>
            </a:br>
            <a:r>
              <a:rPr lang="en-GB" sz="2400" dirty="0"/>
              <a:t>Friction gathers between the places; when the friction becomes too much the plates 'slip' in a sudden movement which causes an earthquake and produces shockwaves.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08912" cy="1143000"/>
          </a:xfrm>
          <a:solidFill>
            <a:schemeClr val="accent6">
              <a:lumMod val="60000"/>
              <a:lumOff val="40000"/>
            </a:schemeClr>
          </a:solidFill>
          <a:ln w="19050">
            <a:solidFill>
              <a:schemeClr val="tx1"/>
            </a:solidFill>
          </a:ln>
        </p:spPr>
        <p:txBody>
          <a:bodyPr/>
          <a:lstStyle/>
          <a:p>
            <a:r>
              <a:rPr lang="en-GB" b="1" dirty="0" smtClean="0"/>
              <a:t>Conservative Plate Boundary </a:t>
            </a:r>
            <a:endParaRPr lang="en-GB" b="1" dirty="0"/>
          </a:p>
        </p:txBody>
      </p:sp>
      <p:sp>
        <p:nvSpPr>
          <p:cNvPr id="9" name="TextBox 8"/>
          <p:cNvSpPr txBox="1"/>
          <p:nvPr/>
        </p:nvSpPr>
        <p:spPr>
          <a:xfrm>
            <a:off x="4499992" y="1700808"/>
            <a:ext cx="4176464" cy="4524315"/>
          </a:xfrm>
          <a:prstGeom prst="rect">
            <a:avLst/>
          </a:prstGeom>
          <a:solidFill>
            <a:schemeClr val="accent5">
              <a:lumMod val="40000"/>
              <a:lumOff val="60000"/>
            </a:schemeClr>
          </a:solidFill>
          <a:ln w="19050">
            <a:solidFill>
              <a:schemeClr val="tx1"/>
            </a:solidFill>
          </a:ln>
        </p:spPr>
        <p:txBody>
          <a:bodyPr wrap="square" rtlCol="0">
            <a:spAutoFit/>
          </a:bodyPr>
          <a:lstStyle/>
          <a:p>
            <a:pPr algn="ctr"/>
            <a:r>
              <a:rPr lang="en-GB" sz="2400" dirty="0"/>
              <a:t>An example of this is the </a:t>
            </a:r>
            <a:r>
              <a:rPr lang="en-GB" sz="2400" b="1" dirty="0"/>
              <a:t>San Andreas Fault in California</a:t>
            </a:r>
            <a:r>
              <a:rPr lang="en-GB" sz="2400" dirty="0"/>
              <a:t>. Eventually (in a long, long time) Los Angeles will be further north than San Francisco due to being on the side of the fault which is moving northwards. </a:t>
            </a:r>
            <a:r>
              <a:rPr lang="en-GB" sz="2400" dirty="0" smtClean="0"/>
              <a:t/>
            </a:r>
            <a:br>
              <a:rPr lang="en-GB" sz="2400" dirty="0" smtClean="0"/>
            </a:br>
            <a:r>
              <a:rPr lang="en-GB" sz="2400" dirty="0" smtClean="0"/>
              <a:t/>
            </a:r>
            <a:br>
              <a:rPr lang="en-GB" sz="2400" dirty="0" smtClean="0"/>
            </a:br>
            <a:r>
              <a:rPr lang="en-GB" sz="2400" dirty="0"/>
              <a:t>Conservative plate boundaries are sometimes also called a </a:t>
            </a:r>
            <a:r>
              <a:rPr lang="en-GB" sz="2400" b="1" dirty="0"/>
              <a:t>transformative or transform</a:t>
            </a:r>
            <a:r>
              <a:rPr lang="en-GB" sz="2400" dirty="0"/>
              <a:t> boundary. </a:t>
            </a:r>
          </a:p>
        </p:txBody>
      </p:sp>
      <p:pic>
        <p:nvPicPr>
          <p:cNvPr id="1026" name="Picture 2" descr="http://epod.typepad.com/.a/6a0105371bb32c970b011570a4d99c970c-550wi"/>
          <p:cNvPicPr>
            <a:picLocks noGrp="1" noChangeAspect="1" noChangeArrowheads="1"/>
          </p:cNvPicPr>
          <p:nvPr>
            <p:ph sz="half" idx="1"/>
          </p:nvPr>
        </p:nvPicPr>
        <p:blipFill>
          <a:blip r:embed="rId2" cstate="print"/>
          <a:srcRect/>
          <a:stretch>
            <a:fillRect/>
          </a:stretch>
        </p:blipFill>
        <p:spPr bwMode="auto">
          <a:xfrm>
            <a:off x="827584" y="1772816"/>
            <a:ext cx="3318743" cy="435660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08912" cy="1143000"/>
          </a:xfrm>
          <a:solidFill>
            <a:schemeClr val="accent6">
              <a:lumMod val="60000"/>
              <a:lumOff val="40000"/>
            </a:schemeClr>
          </a:solidFill>
          <a:ln w="19050">
            <a:solidFill>
              <a:schemeClr val="tx1"/>
            </a:solidFill>
          </a:ln>
        </p:spPr>
        <p:txBody>
          <a:bodyPr/>
          <a:lstStyle/>
          <a:p>
            <a:r>
              <a:rPr lang="en-GB" b="1" dirty="0" smtClean="0"/>
              <a:t>Constructive Plate Boundary </a:t>
            </a:r>
            <a:endParaRPr lang="en-GB" b="1" dirty="0"/>
          </a:p>
        </p:txBody>
      </p:sp>
      <p:sp>
        <p:nvSpPr>
          <p:cNvPr id="9" name="TextBox 8"/>
          <p:cNvSpPr txBox="1"/>
          <p:nvPr/>
        </p:nvSpPr>
        <p:spPr>
          <a:xfrm>
            <a:off x="4499992" y="2204864"/>
            <a:ext cx="4176464" cy="3046988"/>
          </a:xfrm>
          <a:prstGeom prst="rect">
            <a:avLst/>
          </a:prstGeom>
          <a:solidFill>
            <a:schemeClr val="accent3">
              <a:lumMod val="40000"/>
              <a:lumOff val="60000"/>
            </a:schemeClr>
          </a:solidFill>
          <a:ln w="19050">
            <a:solidFill>
              <a:schemeClr val="tx1"/>
            </a:solidFill>
          </a:ln>
        </p:spPr>
        <p:txBody>
          <a:bodyPr wrap="square" rtlCol="0">
            <a:spAutoFit/>
          </a:bodyPr>
          <a:lstStyle/>
          <a:p>
            <a:pPr algn="ctr"/>
            <a:r>
              <a:rPr lang="en-GB" sz="2400" dirty="0"/>
              <a:t>A constructive plate boundary occurs where two plates move apart from each other. Magma moves upwards to fill the gap and solidifies creating volcanoes. This eventually results in new crust being forms. </a:t>
            </a:r>
          </a:p>
        </p:txBody>
      </p:sp>
      <p:pic>
        <p:nvPicPr>
          <p:cNvPr id="7" name="Content Placeholder 6" descr="168_bitesize_ks3_geography_tectonics_plateconstructive_516.png"/>
          <p:cNvPicPr>
            <a:picLocks noGrp="1" noChangeAspect="1"/>
          </p:cNvPicPr>
          <p:nvPr>
            <p:ph sz="half" idx="1"/>
          </p:nvPr>
        </p:nvPicPr>
        <p:blipFill>
          <a:blip r:embed="rId2" cstate="print"/>
          <a:stretch>
            <a:fillRect/>
          </a:stretch>
        </p:blipFill>
        <p:spPr>
          <a:xfrm>
            <a:off x="457200" y="1953456"/>
            <a:ext cx="4038600" cy="381945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08912" cy="1143000"/>
          </a:xfrm>
          <a:solidFill>
            <a:schemeClr val="accent6">
              <a:lumMod val="60000"/>
              <a:lumOff val="40000"/>
            </a:schemeClr>
          </a:solidFill>
          <a:ln w="19050">
            <a:solidFill>
              <a:schemeClr val="tx1"/>
            </a:solidFill>
          </a:ln>
        </p:spPr>
        <p:txBody>
          <a:bodyPr/>
          <a:lstStyle/>
          <a:p>
            <a:r>
              <a:rPr lang="en-GB" b="1" dirty="0" smtClean="0"/>
              <a:t>Constructive Plate Boundary </a:t>
            </a:r>
            <a:endParaRPr lang="en-GB" b="1" dirty="0"/>
          </a:p>
        </p:txBody>
      </p:sp>
      <p:sp>
        <p:nvSpPr>
          <p:cNvPr id="9" name="TextBox 8"/>
          <p:cNvSpPr txBox="1"/>
          <p:nvPr/>
        </p:nvSpPr>
        <p:spPr>
          <a:xfrm>
            <a:off x="4499992" y="2276872"/>
            <a:ext cx="4176464" cy="3416320"/>
          </a:xfrm>
          <a:prstGeom prst="rect">
            <a:avLst/>
          </a:prstGeom>
          <a:solidFill>
            <a:schemeClr val="accent3">
              <a:lumMod val="40000"/>
              <a:lumOff val="60000"/>
            </a:schemeClr>
          </a:solidFill>
          <a:ln w="19050">
            <a:solidFill>
              <a:schemeClr val="tx1"/>
            </a:solidFill>
          </a:ln>
        </p:spPr>
        <p:txBody>
          <a:bodyPr wrap="square" rtlCol="0">
            <a:spAutoFit/>
          </a:bodyPr>
          <a:lstStyle/>
          <a:p>
            <a:pPr algn="ctr"/>
            <a:r>
              <a:rPr lang="en-GB" sz="2400" dirty="0"/>
              <a:t>An example of this is the </a:t>
            </a:r>
            <a:r>
              <a:rPr lang="en-GB" sz="2400" b="1" dirty="0"/>
              <a:t>Mid-Atlantic Ridge</a:t>
            </a:r>
            <a:r>
              <a:rPr lang="en-GB" sz="2400" dirty="0"/>
              <a:t>. The Mid-Atlantic Ridge is part of the longest mountain range in the world.</a:t>
            </a:r>
            <a:r>
              <a:rPr lang="en-GB" sz="2400" dirty="0" smtClean="0"/>
              <a:t/>
            </a:r>
            <a:br>
              <a:rPr lang="en-GB" sz="2400" dirty="0" smtClean="0"/>
            </a:br>
            <a:r>
              <a:rPr lang="en-GB" sz="2400" dirty="0" smtClean="0"/>
              <a:t/>
            </a:r>
            <a:br>
              <a:rPr lang="en-GB" sz="2400" dirty="0" smtClean="0"/>
            </a:br>
            <a:r>
              <a:rPr lang="en-GB" sz="2400" dirty="0"/>
              <a:t>Constructive plate boundaries are sometimes also called </a:t>
            </a:r>
            <a:r>
              <a:rPr lang="en-GB" sz="2400" b="1" dirty="0"/>
              <a:t>divergent plate boundaries. </a:t>
            </a:r>
            <a:endParaRPr lang="en-GB" sz="2400" dirty="0"/>
          </a:p>
        </p:txBody>
      </p:sp>
      <p:pic>
        <p:nvPicPr>
          <p:cNvPr id="21506" name="Picture 2" descr="https://sisgeographyigcsewiki.wikispaces.com/file/view/mid%20atlantic,%20iceland%20dive.jpg/386226788/638x960/mid%20atlantic,%20iceland%20dive.jpg"/>
          <p:cNvPicPr>
            <a:picLocks noGrp="1" noChangeAspect="1" noChangeArrowheads="1"/>
          </p:cNvPicPr>
          <p:nvPr>
            <p:ph sz="half" idx="1"/>
          </p:nvPr>
        </p:nvPicPr>
        <p:blipFill>
          <a:blip r:embed="rId2" cstate="print"/>
          <a:srcRect/>
          <a:stretch>
            <a:fillRect/>
          </a:stretch>
        </p:blipFill>
        <p:spPr bwMode="auto">
          <a:xfrm>
            <a:off x="1039323" y="1773238"/>
            <a:ext cx="2894991" cy="43561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08912" cy="1143000"/>
          </a:xfrm>
          <a:solidFill>
            <a:schemeClr val="accent6">
              <a:lumMod val="60000"/>
              <a:lumOff val="40000"/>
            </a:schemeClr>
          </a:solidFill>
          <a:ln w="19050">
            <a:solidFill>
              <a:schemeClr val="tx1"/>
            </a:solidFill>
          </a:ln>
        </p:spPr>
        <p:txBody>
          <a:bodyPr>
            <a:normAutofit fontScale="90000"/>
          </a:bodyPr>
          <a:lstStyle/>
          <a:p>
            <a:r>
              <a:rPr lang="en-GB" b="1" dirty="0" smtClean="0"/>
              <a:t>Destructive Plate Boundary – Subduction Zone</a:t>
            </a:r>
            <a:endParaRPr lang="en-GB" b="1" dirty="0"/>
          </a:p>
        </p:txBody>
      </p:sp>
      <p:sp>
        <p:nvSpPr>
          <p:cNvPr id="9" name="TextBox 8"/>
          <p:cNvSpPr txBox="1"/>
          <p:nvPr/>
        </p:nvSpPr>
        <p:spPr>
          <a:xfrm>
            <a:off x="4860032" y="1700808"/>
            <a:ext cx="3816424" cy="4524315"/>
          </a:xfrm>
          <a:prstGeom prst="rect">
            <a:avLst/>
          </a:prstGeom>
          <a:solidFill>
            <a:schemeClr val="accent4">
              <a:lumMod val="40000"/>
              <a:lumOff val="60000"/>
            </a:schemeClr>
          </a:solidFill>
          <a:ln w="19050">
            <a:solidFill>
              <a:schemeClr val="tx1"/>
            </a:solidFill>
          </a:ln>
        </p:spPr>
        <p:txBody>
          <a:bodyPr wrap="square" rtlCol="0">
            <a:spAutoFit/>
          </a:bodyPr>
          <a:lstStyle/>
          <a:p>
            <a:pPr algn="ctr"/>
            <a:r>
              <a:rPr lang="en-GB" sz="2400" dirty="0" smtClean="0"/>
              <a:t>This </a:t>
            </a:r>
            <a:r>
              <a:rPr lang="en-GB" sz="2400" dirty="0"/>
              <a:t>occurs when oceanic and continental (or oceanic and oceanic) plates meet. The denser oceanic plate is forced down underneath the continental place. Heat caused by friction makes the oceanic plate melt. Magma rises up through cracks and erupts at the surface. Earthquakes can also occur in the subduction zone. </a:t>
            </a:r>
          </a:p>
        </p:txBody>
      </p:sp>
      <p:pic>
        <p:nvPicPr>
          <p:cNvPr id="6" name="Content Placeholder 5" descr="166_bitesize_ks3_geography_tectonics_platedestructive_516.png"/>
          <p:cNvPicPr>
            <a:picLocks noGrp="1" noChangeAspect="1"/>
          </p:cNvPicPr>
          <p:nvPr>
            <p:ph sz="half" idx="1"/>
          </p:nvPr>
        </p:nvPicPr>
        <p:blipFill>
          <a:blip r:embed="rId2" cstate="print"/>
          <a:stretch>
            <a:fillRect/>
          </a:stretch>
        </p:blipFill>
        <p:spPr>
          <a:xfrm>
            <a:off x="683568" y="1556792"/>
            <a:ext cx="3654701" cy="3456384"/>
          </a:xfrm>
        </p:spPr>
      </p:pic>
      <p:sp>
        <p:nvSpPr>
          <p:cNvPr id="7" name="TextBox 6"/>
          <p:cNvSpPr txBox="1"/>
          <p:nvPr/>
        </p:nvSpPr>
        <p:spPr>
          <a:xfrm>
            <a:off x="467544" y="5013176"/>
            <a:ext cx="4248472" cy="1200329"/>
          </a:xfrm>
          <a:prstGeom prst="rect">
            <a:avLst/>
          </a:prstGeom>
          <a:solidFill>
            <a:schemeClr val="accent4">
              <a:lumMod val="40000"/>
              <a:lumOff val="60000"/>
            </a:schemeClr>
          </a:solidFill>
          <a:ln w="19050">
            <a:solidFill>
              <a:schemeClr val="tx1"/>
            </a:solidFill>
          </a:ln>
        </p:spPr>
        <p:txBody>
          <a:bodyPr wrap="square" rtlCol="0">
            <a:spAutoFit/>
          </a:bodyPr>
          <a:lstStyle/>
          <a:p>
            <a:pPr algn="ctr"/>
            <a:r>
              <a:rPr lang="en-GB" sz="2400" dirty="0"/>
              <a:t>An example </a:t>
            </a:r>
            <a:r>
              <a:rPr lang="en-GB" sz="2400" dirty="0" smtClean="0"/>
              <a:t>is the</a:t>
            </a:r>
            <a:r>
              <a:rPr lang="en-GB" sz="2400" dirty="0"/>
              <a:t> </a:t>
            </a:r>
            <a:r>
              <a:rPr lang="en-GB" sz="2400" b="1" dirty="0"/>
              <a:t>Nazca plate being </a:t>
            </a:r>
            <a:r>
              <a:rPr lang="en-GB" sz="2400" b="1" dirty="0" err="1"/>
              <a:t>subducted</a:t>
            </a:r>
            <a:r>
              <a:rPr lang="en-GB" sz="2400" b="1" dirty="0"/>
              <a:t> under the South American Plate. </a:t>
            </a:r>
            <a:endParaRPr lang="en-GB"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08912" cy="1143000"/>
          </a:xfrm>
          <a:solidFill>
            <a:schemeClr val="accent6">
              <a:lumMod val="60000"/>
              <a:lumOff val="40000"/>
            </a:schemeClr>
          </a:solidFill>
          <a:ln w="19050">
            <a:solidFill>
              <a:schemeClr val="tx1"/>
            </a:solidFill>
          </a:ln>
        </p:spPr>
        <p:txBody>
          <a:bodyPr>
            <a:normAutofit fontScale="90000"/>
          </a:bodyPr>
          <a:lstStyle/>
          <a:p>
            <a:r>
              <a:rPr lang="en-GB" b="1" dirty="0" smtClean="0"/>
              <a:t>Destructive Plate Boundary – Collision Zone</a:t>
            </a:r>
            <a:endParaRPr lang="en-GB" b="1" dirty="0"/>
          </a:p>
        </p:txBody>
      </p:sp>
      <p:sp>
        <p:nvSpPr>
          <p:cNvPr id="9" name="TextBox 8"/>
          <p:cNvSpPr txBox="1"/>
          <p:nvPr/>
        </p:nvSpPr>
        <p:spPr>
          <a:xfrm>
            <a:off x="4499992" y="2132856"/>
            <a:ext cx="4176464" cy="3046988"/>
          </a:xfrm>
          <a:prstGeom prst="rect">
            <a:avLst/>
          </a:prstGeom>
          <a:solidFill>
            <a:srgbClr val="F5D7FD"/>
          </a:solidFill>
          <a:ln w="19050">
            <a:solidFill>
              <a:schemeClr val="tx1"/>
            </a:solidFill>
          </a:ln>
        </p:spPr>
        <p:txBody>
          <a:bodyPr wrap="square" rtlCol="0">
            <a:spAutoFit/>
          </a:bodyPr>
          <a:lstStyle/>
          <a:p>
            <a:r>
              <a:rPr lang="en-GB" sz="2400" dirty="0"/>
              <a:t>When two continental plate boundaries meet they form what is known as a </a:t>
            </a:r>
            <a:r>
              <a:rPr lang="en-GB" sz="2400" b="1" dirty="0"/>
              <a:t>collision zone. </a:t>
            </a:r>
            <a:r>
              <a:rPr lang="en-GB" sz="2400" dirty="0"/>
              <a:t>Both plates are equally dense and thus neither is forced underneath the other. They are therefore both forces up and create </a:t>
            </a:r>
            <a:r>
              <a:rPr lang="en-GB" sz="2400" b="1" dirty="0"/>
              <a:t>fold mountains. </a:t>
            </a:r>
            <a:endParaRPr lang="en-GB" sz="2400" dirty="0"/>
          </a:p>
        </p:txBody>
      </p:sp>
      <p:pic>
        <p:nvPicPr>
          <p:cNvPr id="6" name="Content Placeholder 5" descr="167_bitesize_ks3_geography_tectonics_platecollision_516.png"/>
          <p:cNvPicPr>
            <a:picLocks noGrp="1" noChangeAspect="1"/>
          </p:cNvPicPr>
          <p:nvPr>
            <p:ph sz="half" idx="1"/>
          </p:nvPr>
        </p:nvPicPr>
        <p:blipFill>
          <a:blip r:embed="rId2" cstate="print"/>
          <a:stretch>
            <a:fillRect/>
          </a:stretch>
        </p:blipFill>
        <p:spPr>
          <a:xfrm>
            <a:off x="457200" y="1953456"/>
            <a:ext cx="4038600" cy="3819451"/>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08912" cy="1143000"/>
          </a:xfrm>
          <a:solidFill>
            <a:schemeClr val="accent6">
              <a:lumMod val="60000"/>
              <a:lumOff val="40000"/>
            </a:schemeClr>
          </a:solidFill>
          <a:ln w="19050">
            <a:solidFill>
              <a:schemeClr val="tx1"/>
            </a:solidFill>
          </a:ln>
        </p:spPr>
        <p:txBody>
          <a:bodyPr>
            <a:normAutofit fontScale="90000"/>
          </a:bodyPr>
          <a:lstStyle/>
          <a:p>
            <a:r>
              <a:rPr lang="en-GB" b="1" dirty="0" smtClean="0"/>
              <a:t>Destructive Plate Boundary – Collision Zone</a:t>
            </a:r>
            <a:endParaRPr lang="en-GB" b="1" dirty="0"/>
          </a:p>
        </p:txBody>
      </p:sp>
      <p:sp>
        <p:nvSpPr>
          <p:cNvPr id="9" name="TextBox 8"/>
          <p:cNvSpPr txBox="1"/>
          <p:nvPr/>
        </p:nvSpPr>
        <p:spPr>
          <a:xfrm>
            <a:off x="467544" y="4941168"/>
            <a:ext cx="8208912" cy="1569660"/>
          </a:xfrm>
          <a:prstGeom prst="rect">
            <a:avLst/>
          </a:prstGeom>
          <a:solidFill>
            <a:srgbClr val="F5D7FD"/>
          </a:solidFill>
          <a:ln w="19050">
            <a:solidFill>
              <a:schemeClr val="tx1"/>
            </a:solidFill>
          </a:ln>
        </p:spPr>
        <p:txBody>
          <a:bodyPr wrap="square" rtlCol="0">
            <a:spAutoFit/>
          </a:bodyPr>
          <a:lstStyle/>
          <a:p>
            <a:pPr algn="ctr"/>
            <a:r>
              <a:rPr lang="en-GB" sz="2400" dirty="0"/>
              <a:t>An example of a collision zone with fold mountains is the </a:t>
            </a:r>
            <a:r>
              <a:rPr lang="en-GB" sz="2400" b="1" dirty="0"/>
              <a:t>Himalayas. </a:t>
            </a:r>
            <a:r>
              <a:rPr lang="en-GB" sz="2400" dirty="0" smtClean="0"/>
              <a:t/>
            </a:r>
            <a:br>
              <a:rPr lang="en-GB" sz="2400" dirty="0" smtClean="0"/>
            </a:br>
            <a:r>
              <a:rPr lang="en-GB" sz="2400" dirty="0" smtClean="0"/>
              <a:t>Destructive </a:t>
            </a:r>
            <a:r>
              <a:rPr lang="en-GB" sz="2400" dirty="0"/>
              <a:t>plate boundaries are sometimes also called </a:t>
            </a:r>
            <a:r>
              <a:rPr lang="en-GB" sz="2400" b="1" dirty="0"/>
              <a:t>Convergent Plate Boundaries.</a:t>
            </a:r>
            <a:endParaRPr lang="en-GB" sz="2400" dirty="0"/>
          </a:p>
        </p:txBody>
      </p:sp>
      <p:pic>
        <p:nvPicPr>
          <p:cNvPr id="17410" name="Picture 2" descr="https://projectsource.wikispaces.com/file/view/4260624640_64c6a7b3d4.jpg/128011703/4260624640_64c6a7b3d4.jpg"/>
          <p:cNvPicPr>
            <a:picLocks noGrp="1" noChangeAspect="1" noChangeArrowheads="1"/>
          </p:cNvPicPr>
          <p:nvPr>
            <p:ph sz="half" idx="1"/>
          </p:nvPr>
        </p:nvPicPr>
        <p:blipFill>
          <a:blip r:embed="rId2" cstate="print"/>
          <a:srcRect/>
          <a:stretch>
            <a:fillRect/>
          </a:stretch>
        </p:blipFill>
        <p:spPr bwMode="auto">
          <a:xfrm>
            <a:off x="1763688" y="1700808"/>
            <a:ext cx="5544616" cy="311607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67544" y="1340768"/>
            <a:ext cx="8208912" cy="792088"/>
          </a:xfrm>
          <a:prstGeom prst="rect">
            <a:avLst/>
          </a:prstGeom>
          <a:solidFill>
            <a:schemeClr val="accent6">
              <a:lumMod val="60000"/>
              <a:lumOff val="40000"/>
            </a:schemeClr>
          </a:solidFill>
          <a:ln w="19050">
            <a:solidFill>
              <a:schemeClr val="tx1"/>
            </a:solidFill>
          </a:ln>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1" i="0" u="none" strike="noStrike" kern="1200" cap="none" spc="0" normalizeH="0" baseline="0" noProof="0" dirty="0" smtClean="0">
                <a:ln>
                  <a:noFill/>
                </a:ln>
                <a:solidFill>
                  <a:schemeClr val="tx1"/>
                </a:solidFill>
                <a:effectLst/>
                <a:uLnTx/>
                <a:uFillTx/>
                <a:latin typeface="+mj-lt"/>
                <a:ea typeface="+mj-ea"/>
                <a:cs typeface="+mj-cs"/>
              </a:rPr>
              <a:t>Lesson Recap</a:t>
            </a:r>
          </a:p>
        </p:txBody>
      </p:sp>
      <p:sp>
        <p:nvSpPr>
          <p:cNvPr id="4" name="Rectangle 3"/>
          <p:cNvSpPr/>
          <p:nvPr/>
        </p:nvSpPr>
        <p:spPr>
          <a:xfrm>
            <a:off x="467544" y="3068960"/>
            <a:ext cx="8208912" cy="1200329"/>
          </a:xfrm>
          <a:prstGeom prst="rect">
            <a:avLst/>
          </a:prstGeom>
          <a:solidFill>
            <a:schemeClr val="accent4">
              <a:lumMod val="40000"/>
              <a:lumOff val="60000"/>
            </a:schemeClr>
          </a:solidFill>
          <a:ln w="19050">
            <a:solidFill>
              <a:schemeClr val="tx1"/>
            </a:solidFill>
          </a:ln>
        </p:spPr>
        <p:txBody>
          <a:bodyPr wrap="square">
            <a:spAutoFit/>
          </a:bodyPr>
          <a:lstStyle/>
          <a:p>
            <a:pPr algn="ctr"/>
            <a:r>
              <a:rPr lang="en-GB" dirty="0" smtClean="0"/>
              <a:t>Can I describe the identify and name the three main types of plate boundary?</a:t>
            </a:r>
          </a:p>
          <a:p>
            <a:pPr algn="ctr"/>
            <a:r>
              <a:rPr lang="en-GB" dirty="0" smtClean="0"/>
              <a:t>Can I describe the processes that occur at each plate boundary?</a:t>
            </a:r>
          </a:p>
          <a:p>
            <a:pPr algn="ctr"/>
            <a:r>
              <a:rPr lang="en-GB" dirty="0" smtClean="0"/>
              <a:t>Can I draw a diagram of what happens at each?</a:t>
            </a:r>
          </a:p>
          <a:p>
            <a:pPr algn="ctr"/>
            <a:r>
              <a:rPr lang="en-GB" dirty="0" smtClean="0"/>
              <a:t>Can I give examples of each? </a:t>
            </a:r>
            <a:endParaRPr lang="en-GB" dirty="0"/>
          </a:p>
        </p:txBody>
      </p:sp>
      <p:sp>
        <p:nvSpPr>
          <p:cNvPr id="5" name="TextBox 4"/>
          <p:cNvSpPr txBox="1"/>
          <p:nvPr/>
        </p:nvSpPr>
        <p:spPr>
          <a:xfrm>
            <a:off x="467544" y="2276872"/>
            <a:ext cx="8208912" cy="646331"/>
          </a:xfrm>
          <a:prstGeom prst="rect">
            <a:avLst/>
          </a:prstGeom>
          <a:solidFill>
            <a:schemeClr val="accent5">
              <a:lumMod val="60000"/>
              <a:lumOff val="40000"/>
            </a:schemeClr>
          </a:solidFill>
          <a:ln w="19050">
            <a:solidFill>
              <a:schemeClr val="tx1"/>
            </a:solidFill>
          </a:ln>
        </p:spPr>
        <p:txBody>
          <a:bodyPr wrap="square" rtlCol="0">
            <a:spAutoFit/>
          </a:bodyPr>
          <a:lstStyle/>
          <a:p>
            <a:pPr algn="ctr"/>
            <a:r>
              <a:rPr lang="en-GB" dirty="0" smtClean="0"/>
              <a:t>Let’s see if we all met the lesson objectives. Hold up your red, orange or green cards in response to these questions. </a:t>
            </a:r>
            <a:endParaRPr lang="en-GB" dirty="0"/>
          </a:p>
        </p:txBody>
      </p:sp>
      <p:pic>
        <p:nvPicPr>
          <p:cNvPr id="6" name="Picture 5" descr="169_bitesize_ks3_geography_tectonics_plateconservative_516.png"/>
          <p:cNvPicPr>
            <a:picLocks noChangeAspect="1"/>
          </p:cNvPicPr>
          <p:nvPr/>
        </p:nvPicPr>
        <p:blipFill>
          <a:blip r:embed="rId2" cstate="print"/>
          <a:stretch>
            <a:fillRect/>
          </a:stretch>
        </p:blipFill>
        <p:spPr>
          <a:xfrm>
            <a:off x="467544" y="4509120"/>
            <a:ext cx="1911111" cy="1800000"/>
          </a:xfrm>
          <a:prstGeom prst="rect">
            <a:avLst/>
          </a:prstGeom>
        </p:spPr>
      </p:pic>
      <p:pic>
        <p:nvPicPr>
          <p:cNvPr id="7" name="Picture 6" descr="166_bitesize_ks3_geography_tectonics_platedestructive_516.png"/>
          <p:cNvPicPr>
            <a:picLocks noChangeAspect="1"/>
          </p:cNvPicPr>
          <p:nvPr/>
        </p:nvPicPr>
        <p:blipFill>
          <a:blip r:embed="rId3" cstate="print"/>
          <a:stretch>
            <a:fillRect/>
          </a:stretch>
        </p:blipFill>
        <p:spPr>
          <a:xfrm>
            <a:off x="4644008" y="4437112"/>
            <a:ext cx="1903279" cy="1800000"/>
          </a:xfrm>
          <a:prstGeom prst="rect">
            <a:avLst/>
          </a:prstGeom>
        </p:spPr>
      </p:pic>
      <p:pic>
        <p:nvPicPr>
          <p:cNvPr id="8" name="Picture 7" descr="167_bitesize_ks3_geography_tectonics_platecollision_516.png"/>
          <p:cNvPicPr>
            <a:picLocks noChangeAspect="1"/>
          </p:cNvPicPr>
          <p:nvPr/>
        </p:nvPicPr>
        <p:blipFill>
          <a:blip r:embed="rId4" cstate="print"/>
          <a:stretch>
            <a:fillRect/>
          </a:stretch>
        </p:blipFill>
        <p:spPr>
          <a:xfrm>
            <a:off x="6732240" y="4509120"/>
            <a:ext cx="1903279" cy="1800000"/>
          </a:xfrm>
          <a:prstGeom prst="rect">
            <a:avLst/>
          </a:prstGeom>
        </p:spPr>
      </p:pic>
      <p:pic>
        <p:nvPicPr>
          <p:cNvPr id="9" name="Picture 8" descr="168_bitesize_ks3_geography_tectonics_plateconstructive_516.png"/>
          <p:cNvPicPr>
            <a:picLocks noChangeAspect="1"/>
          </p:cNvPicPr>
          <p:nvPr/>
        </p:nvPicPr>
        <p:blipFill>
          <a:blip r:embed="rId5" cstate="print"/>
          <a:stretch>
            <a:fillRect/>
          </a:stretch>
        </p:blipFill>
        <p:spPr>
          <a:xfrm>
            <a:off x="2555776" y="4509120"/>
            <a:ext cx="1903279" cy="1800000"/>
          </a:xfrm>
          <a:prstGeom prst="rect">
            <a:avLst/>
          </a:prstGeom>
        </p:spPr>
      </p:pic>
      <p:sp>
        <p:nvSpPr>
          <p:cNvPr id="10" name="Subtitle 2"/>
          <p:cNvSpPr txBox="1">
            <a:spLocks/>
          </p:cNvSpPr>
          <p:nvPr/>
        </p:nvSpPr>
        <p:spPr>
          <a:xfrm>
            <a:off x="0" y="0"/>
            <a:ext cx="9144000" cy="1052736"/>
          </a:xfrm>
          <a:prstGeom prst="rect">
            <a:avLst/>
          </a:prstGeom>
          <a:solidFill>
            <a:schemeClr val="accent2">
              <a:lumMod val="40000"/>
              <a:lumOff val="60000"/>
            </a:schemeClr>
          </a:solidFill>
          <a:ln w="19050">
            <a:solidFill>
              <a:schemeClr val="tx1"/>
            </a:solidFill>
          </a:ln>
        </p:spPr>
        <p:txBody>
          <a:bodyPr>
            <a:normAutofit fontScale="850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Unit 1: Topic 1: Restless Earth</a:t>
            </a:r>
          </a:p>
          <a:p>
            <a:pPr marL="342900" marR="0" lvl="0" indent="-342900" algn="ctr" defTabSz="914400" rtl="0" eaLnBrk="1" fontAlgn="auto" latinLnBrk="0" hangingPunct="1">
              <a:lnSpc>
                <a:spcPct val="100000"/>
              </a:lnSpc>
              <a:spcBef>
                <a:spcPct val="20000"/>
              </a:spcBef>
              <a:spcAft>
                <a:spcPts val="0"/>
              </a:spcAft>
              <a:buClrTx/>
              <a:buSzTx/>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1.1. How and why do the Earth’s tectonic plates move?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64646"/>
      </a:dk2>
      <a:lt2>
        <a:srgbClr val="DEF5FA"/>
      </a:lt2>
      <a:accent1>
        <a:srgbClr val="79CBDF"/>
      </a:accent1>
      <a:accent2>
        <a:srgbClr val="7C9FCF"/>
      </a:accent2>
      <a:accent3>
        <a:srgbClr val="AEB1CF"/>
      </a:accent3>
      <a:accent4>
        <a:srgbClr val="92D050"/>
      </a:accent4>
      <a:accent5>
        <a:srgbClr val="F3A276"/>
      </a:accent5>
      <a:accent6>
        <a:srgbClr val="EB757B"/>
      </a:accent6>
      <a:hlink>
        <a:srgbClr val="8ED5F1"/>
      </a:hlink>
      <a:folHlink>
        <a:srgbClr val="92D05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357</Words>
  <Application>Microsoft Office PowerPoint</Application>
  <PresentationFormat>On-screen Show (4:3)</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Types of Plate Boundary</vt:lpstr>
      <vt:lpstr>Conservative Plate Boundary </vt:lpstr>
      <vt:lpstr>Conservative Plate Boundary </vt:lpstr>
      <vt:lpstr>Constructive Plate Boundary </vt:lpstr>
      <vt:lpstr>Constructive Plate Boundary </vt:lpstr>
      <vt:lpstr>Destructive Plate Boundary – Subduction Zone</vt:lpstr>
      <vt:lpstr>Destructive Plate Boundary – Collision Zone</vt:lpstr>
      <vt:lpstr>Destructive Plate Boundary – Collision Zone</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Plate Boundary</dc:title>
  <dc:creator>Loes</dc:creator>
  <cp:lastModifiedBy>Loes</cp:lastModifiedBy>
  <cp:revision>4</cp:revision>
  <dcterms:created xsi:type="dcterms:W3CDTF">2014-06-28T16:49:30Z</dcterms:created>
  <dcterms:modified xsi:type="dcterms:W3CDTF">2014-06-28T17:14:23Z</dcterms:modified>
</cp:coreProperties>
</file>